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673" r:id="rId3"/>
    <p:sldMasterId id="2147483685" r:id="rId4"/>
    <p:sldMasterId id="2147483697" r:id="rId5"/>
  </p:sldMasterIdLst>
  <p:sldIdLst>
    <p:sldId id="256" r:id="rId6"/>
    <p:sldId id="269" r:id="rId7"/>
    <p:sldId id="270" r:id="rId8"/>
    <p:sldId id="271" r:id="rId9"/>
    <p:sldId id="258" r:id="rId10"/>
    <p:sldId id="262" r:id="rId11"/>
    <p:sldId id="259" r:id="rId12"/>
    <p:sldId id="263" r:id="rId13"/>
    <p:sldId id="266" r:id="rId14"/>
    <p:sldId id="264" r:id="rId15"/>
    <p:sldId id="267" r:id="rId16"/>
    <p:sldId id="265" r:id="rId17"/>
    <p:sldId id="268" r:id="rId18"/>
    <p:sldId id="257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9" autoAdjust="0"/>
  </p:normalViewPr>
  <p:slideViewPr>
    <p:cSldViewPr>
      <p:cViewPr varScale="1">
        <p:scale>
          <a:sx n="86" d="100"/>
          <a:sy n="86" d="100"/>
        </p:scale>
        <p:origin x="-8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FF98-3E9D-4CC4-898F-563A40219017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F36A-432F-4069-BFD2-5E537264C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FF98-3E9D-4CC4-898F-563A40219017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F36A-432F-4069-BFD2-5E537264C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FF98-3E9D-4CC4-898F-563A40219017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F36A-432F-4069-BFD2-5E537264C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FF98-3E9D-4CC4-898F-563A40219017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F36A-432F-4069-BFD2-5E537264C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D9D-AEBC-43F8-A008-4D1F52F554A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ED3-374C-43CA-B8BF-19CFD63E96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D9D-AEBC-43F8-A008-4D1F52F554A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ED3-374C-43CA-B8BF-19CFD63E96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D9D-AEBC-43F8-A008-4D1F52F554A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ED3-374C-43CA-B8BF-19CFD63E96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D9D-AEBC-43F8-A008-4D1F52F554A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ED3-374C-43CA-B8BF-19CFD63E96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D9D-AEBC-43F8-A008-4D1F52F554A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ED3-374C-43CA-B8BF-19CFD63E96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D9D-AEBC-43F8-A008-4D1F52F554A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ED3-374C-43CA-B8BF-19CFD63E96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D9D-AEBC-43F8-A008-4D1F52F554A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ED3-374C-43CA-B8BF-19CFD63E96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FF98-3E9D-4CC4-898F-563A40219017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F36A-432F-4069-BFD2-5E537264C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D9D-AEBC-43F8-A008-4D1F52F554A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ED3-374C-43CA-B8BF-19CFD63E96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D9D-AEBC-43F8-A008-4D1F52F554A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ED3-374C-43CA-B8BF-19CFD63E96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D9D-AEBC-43F8-A008-4D1F52F554A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ED3-374C-43CA-B8BF-19CFD63E96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D9D-AEBC-43F8-A008-4D1F52F554A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ED3-374C-43CA-B8BF-19CFD63E96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4A84-93BB-4E54-9E35-008B169B343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A2CD-08A7-4009-8F32-B64C620BEE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4A84-93BB-4E54-9E35-008B169B343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A2CD-08A7-4009-8F32-B64C620BEE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4A84-93BB-4E54-9E35-008B169B343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A2CD-08A7-4009-8F32-B64C620BEE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4A84-93BB-4E54-9E35-008B169B343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A2CD-08A7-4009-8F32-B64C620BEE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4A84-93BB-4E54-9E35-008B169B343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A2CD-08A7-4009-8F32-B64C620BEE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4A84-93BB-4E54-9E35-008B169B343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A2CD-08A7-4009-8F32-B64C620BEE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FF98-3E9D-4CC4-898F-563A40219017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F36A-432F-4069-BFD2-5E537264C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4A84-93BB-4E54-9E35-008B169B343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A2CD-08A7-4009-8F32-B64C620BEE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4A84-93BB-4E54-9E35-008B169B343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A2CD-08A7-4009-8F32-B64C620BEE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4A84-93BB-4E54-9E35-008B169B343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A2CD-08A7-4009-8F32-B64C620BEE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4A84-93BB-4E54-9E35-008B169B343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A2CD-08A7-4009-8F32-B64C620BEE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4A84-93BB-4E54-9E35-008B169B343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A2CD-08A7-4009-8F32-B64C620BEE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9C28-F046-4CDB-9288-115F024F71A9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2D1-3B5F-47E0-8578-471111493D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9C28-F046-4CDB-9288-115F024F71A9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2D1-3B5F-47E0-8578-471111493D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9C28-F046-4CDB-9288-115F024F71A9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2D1-3B5F-47E0-8578-471111493D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9C28-F046-4CDB-9288-115F024F71A9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2D1-3B5F-47E0-8578-471111493D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9C28-F046-4CDB-9288-115F024F71A9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2D1-3B5F-47E0-8578-471111493D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FF98-3E9D-4CC4-898F-563A40219017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F36A-432F-4069-BFD2-5E537264C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9C28-F046-4CDB-9288-115F024F71A9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2D1-3B5F-47E0-8578-471111493D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9C28-F046-4CDB-9288-115F024F71A9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2D1-3B5F-47E0-8578-471111493D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9C28-F046-4CDB-9288-115F024F71A9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2D1-3B5F-47E0-8578-471111493D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9C28-F046-4CDB-9288-115F024F71A9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2D1-3B5F-47E0-8578-471111493D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9C28-F046-4CDB-9288-115F024F71A9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2D1-3B5F-47E0-8578-471111493D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9C28-F046-4CDB-9288-115F024F71A9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2D1-3B5F-47E0-8578-471111493D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5C-4939-46E2-B11D-03D75F451E08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1029-12DC-40F4-8305-0CD107629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5C-4939-46E2-B11D-03D75F451E08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1029-12DC-40F4-8305-0CD107629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5C-4939-46E2-B11D-03D75F451E08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1029-12DC-40F4-8305-0CD107629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5C-4939-46E2-B11D-03D75F451E08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1029-12DC-40F4-8305-0CD107629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FF98-3E9D-4CC4-898F-563A40219017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F36A-432F-4069-BFD2-5E537264C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5C-4939-46E2-B11D-03D75F451E08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1029-12DC-40F4-8305-0CD107629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5C-4939-46E2-B11D-03D75F451E08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1029-12DC-40F4-8305-0CD107629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5C-4939-46E2-B11D-03D75F451E08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1029-12DC-40F4-8305-0CD107629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5C-4939-46E2-B11D-03D75F451E08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1029-12DC-40F4-8305-0CD107629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5C-4939-46E2-B11D-03D75F451E08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1029-12DC-40F4-8305-0CD107629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5C-4939-46E2-B11D-03D75F451E08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1029-12DC-40F4-8305-0CD107629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5C-4939-46E2-B11D-03D75F451E08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B1029-12DC-40F4-8305-0CD107629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FF98-3E9D-4CC4-898F-563A40219017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F36A-432F-4069-BFD2-5E537264C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FF98-3E9D-4CC4-898F-563A40219017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F36A-432F-4069-BFD2-5E537264C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FF98-3E9D-4CC4-898F-563A40219017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F36A-432F-4069-BFD2-5E537264C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FF98-3E9D-4CC4-898F-563A40219017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F36A-432F-4069-BFD2-5E537264C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FF98-3E9D-4CC4-898F-563A40219017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EF36A-432F-4069-BFD2-5E537264C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95D9D-AEBC-43F8-A008-4D1F52F554A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EFED3-374C-43CA-B8BF-19CFD63E960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ftbj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E4A84-93BB-4E54-9E35-008B169B343D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A2CD-08A7-4009-8F32-B64C620BEEB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封面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9C28-F046-4CDB-9288-115F024F71A9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0B2D1-3B5F-47E0-8578-471111493D7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295C-4939-46E2-B11D-03D75F451E08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B1029-12DC-40F4-8305-0CD107629B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图片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2028838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en-US" altLang="zh-CN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年网络安全进校园</a:t>
            </a:r>
            <a:endParaRPr lang="zh-CN" alt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142976" y="3071810"/>
            <a:ext cx="7000924" cy="92869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 高 中 版</a:t>
            </a:r>
            <a:endParaRPr lang="en-US" altLang="zh-CN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43108" y="3429000"/>
            <a:ext cx="1428760" cy="20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4"/>
          <p:cNvSpPr txBox="1">
            <a:spLocks/>
          </p:cNvSpPr>
          <p:nvPr/>
        </p:nvSpPr>
        <p:spPr>
          <a:xfrm>
            <a:off x="1071538" y="5172084"/>
            <a:ext cx="7000924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2018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年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月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7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715008" y="3429000"/>
            <a:ext cx="1428760" cy="20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副标题 4"/>
          <p:cNvSpPr txBox="1">
            <a:spLocks/>
          </p:cNvSpPr>
          <p:nvPr/>
        </p:nvSpPr>
        <p:spPr>
          <a:xfrm>
            <a:off x="1071538" y="4357694"/>
            <a:ext cx="7000924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主讲人：罗湖公安分局网警大队 何佩珠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无抵押贷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57562"/>
            <a:ext cx="3889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1294664" cy="135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7"/>
          <p:cNvSpPr txBox="1">
            <a:spLocks/>
          </p:cNvSpPr>
          <p:nvPr/>
        </p:nvSpPr>
        <p:spPr>
          <a:xfrm>
            <a:off x="3000364" y="1714488"/>
            <a:ext cx="3429024" cy="96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　</a:t>
            </a:r>
            <a:r>
              <a:rPr lang="en-US" altLang="zh-CN" sz="37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——</a:t>
            </a:r>
            <a:r>
              <a:rPr lang="zh-CN" altLang="en-US" sz="37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不贪心</a:t>
            </a:r>
            <a:endParaRPr lang="zh-CN" altLang="en-US" sz="37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Picture 8" descr="招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286124"/>
            <a:ext cx="4714879" cy="276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虚假中奖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714620"/>
            <a:ext cx="3965579" cy="297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7"/>
          <p:cNvSpPr txBox="1">
            <a:spLocks/>
          </p:cNvSpPr>
          <p:nvPr/>
        </p:nvSpPr>
        <p:spPr>
          <a:xfrm>
            <a:off x="3000364" y="1714488"/>
            <a:ext cx="3500462" cy="96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　</a:t>
            </a:r>
            <a:r>
              <a:rPr lang="en-US" altLang="zh-CN" sz="37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——</a:t>
            </a:r>
            <a:r>
              <a:rPr lang="zh-CN" altLang="en-US" sz="37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不转账</a:t>
            </a:r>
            <a:endParaRPr lang="zh-CN" altLang="en-US" sz="37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Picture 8" descr="虚构退税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71810"/>
            <a:ext cx="4786319" cy="272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标题 7"/>
          <p:cNvSpPr txBox="1">
            <a:spLocks/>
          </p:cNvSpPr>
          <p:nvPr/>
        </p:nvSpPr>
        <p:spPr>
          <a:xfrm>
            <a:off x="4714876" y="1785926"/>
            <a:ext cx="3571900" cy="1398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　</a:t>
            </a:r>
            <a:r>
              <a:rPr lang="en-US" altLang="zh-CN" sz="37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——</a:t>
            </a:r>
            <a:r>
              <a:rPr lang="zh-CN" altLang="en-US" sz="37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换密码</a:t>
            </a:r>
            <a:endParaRPr lang="zh-CN" altLang="en-US" sz="37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857628"/>
            <a:ext cx="1499589" cy="218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36861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500438"/>
            <a:ext cx="3686182" cy="246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/>
          <p:cNvSpPr txBox="1">
            <a:spLocks/>
          </p:cNvSpPr>
          <p:nvPr/>
        </p:nvSpPr>
        <p:spPr>
          <a:xfrm>
            <a:off x="1000100" y="2214554"/>
            <a:ext cx="2571768" cy="364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眼见不为实</a:t>
            </a:r>
            <a:r>
              <a:rPr lang="zh-CN" altLang="en-US" sz="32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，</a:t>
            </a:r>
            <a:endParaRPr lang="en-US" altLang="zh-CN" sz="32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耳听仍为虚。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嘴巴不透露，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鼻子不贪心。</a:t>
            </a:r>
            <a:endParaRPr lang="en-US" altLang="zh-CN" sz="32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手不</a:t>
            </a: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转账，</a:t>
            </a:r>
            <a:endParaRPr kumimoji="0" lang="en-US" altLang="zh-CN" sz="3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1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脚改密码。</a:t>
            </a:r>
            <a:endParaRPr kumimoji="0" lang="zh-CN" altLang="en-US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标题 7"/>
          <p:cNvSpPr txBox="1">
            <a:spLocks/>
          </p:cNvSpPr>
          <p:nvPr/>
        </p:nvSpPr>
        <p:spPr>
          <a:xfrm>
            <a:off x="3500430" y="2143116"/>
            <a:ext cx="385765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>
              <a:lnSpc>
                <a:spcPts val="4500"/>
              </a:lnSpc>
              <a:spcBef>
                <a:spcPct val="0"/>
              </a:spcBef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心不慌</a:t>
            </a:r>
            <a:r>
              <a:rPr lang="zh-CN" altLang="en-US" sz="4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！（淡定）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14348" y="1071547"/>
            <a:ext cx="777240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总复习环节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43248"/>
            <a:ext cx="3974333" cy="2886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2" y="2000240"/>
            <a:ext cx="9144000" cy="407196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8000"/>
              </a:lnSpc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 深圳反诈骗热线</a:t>
            </a:r>
            <a:endParaRPr lang="en-US" altLang="zh-CN" sz="5400" b="1" dirty="0" smtClean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  <a:p>
            <a:pPr algn="ctr">
              <a:lnSpc>
                <a:spcPts val="8000"/>
              </a:lnSpc>
              <a:defRPr/>
            </a:pPr>
            <a:r>
              <a:rPr lang="en-US" altLang="zh-CN" sz="66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81234567</a:t>
            </a:r>
          </a:p>
          <a:p>
            <a:pPr algn="ctr">
              <a:lnSpc>
                <a:spcPts val="6500"/>
              </a:lnSpc>
              <a:defRPr/>
            </a:pPr>
            <a:endParaRPr lang="zh-CN" altLang="en-US" sz="5400" b="1" dirty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000232" y="4929198"/>
            <a:ext cx="5573693" cy="93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谢谢关注！</a:t>
            </a:r>
            <a:endParaRPr lang="zh-CN" altLang="en-US" sz="4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 descr="市局反信息诈骗专线微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500174"/>
            <a:ext cx="2428868" cy="2428868"/>
          </a:xfrm>
          <a:prstGeom prst="rect">
            <a:avLst/>
          </a:prstGeom>
        </p:spPr>
      </p:pic>
      <p:pic>
        <p:nvPicPr>
          <p:cNvPr id="14" name="图片 13" descr="深圳网警新浪微博二维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643050"/>
            <a:ext cx="2214554" cy="2214554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457200" y="92867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zh-CN" sz="3200" kern="0" dirty="0">
              <a:latin typeface="黑体" pitchFamily="49" charset="-122"/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zh-CN" sz="3200" kern="0" dirty="0">
              <a:latin typeface="黑体" pitchFamily="49" charset="-122"/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zh-CN" sz="3200" kern="0" dirty="0">
              <a:latin typeface="黑体" pitchFamily="49" charset="-122"/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zh-CN" sz="3200" kern="0" dirty="0">
              <a:latin typeface="黑体" pitchFamily="49" charset="-122"/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zh-CN" sz="3200" kern="0" dirty="0">
              <a:latin typeface="黑体" pitchFamily="49" charset="-122"/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zh-CN" sz="2000" b="1" kern="0" dirty="0">
              <a:latin typeface="Calibri" pitchFamily="34" charset="0"/>
              <a:ea typeface="黑体" pitchFamily="49" charset="-122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</a:t>
            </a:r>
            <a:r>
              <a:rPr lang="zh-CN" altLang="en-US" sz="2000" kern="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深圳</a:t>
            </a:r>
            <a:r>
              <a:rPr lang="zh-CN" sz="2000" kern="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网</a:t>
            </a:r>
            <a:r>
              <a:rPr lang="zh-CN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警</a:t>
            </a:r>
            <a:r>
              <a:rPr lang="en-US" altLang="zh-CN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   </a:t>
            </a:r>
            <a:r>
              <a:rPr lang="zh-CN" altLang="en-US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　　  刑侦反诈骗公众号  　　          反诈骗专线</a:t>
            </a:r>
            <a:endParaRPr lang="zh-CN" altLang="en-US" sz="20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zh-CN" sz="3200" kern="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571612"/>
            <a:ext cx="2514600" cy="2554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000240"/>
            <a:ext cx="2143140" cy="342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副标题 4"/>
          <p:cNvSpPr txBox="1">
            <a:spLocks/>
          </p:cNvSpPr>
          <p:nvPr/>
        </p:nvSpPr>
        <p:spPr>
          <a:xfrm>
            <a:off x="5500694" y="5572140"/>
            <a:ext cx="3643306" cy="471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（图片来源：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360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猎网平台）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857364"/>
            <a:ext cx="564360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——2016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年</a:t>
            </a:r>
            <a:r>
              <a:rPr lang="en-US" altLang="zh-CN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8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月，山东省大学新生徐玉玉事件。</a:t>
            </a:r>
            <a:endParaRPr lang="en-US" altLang="zh-CN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4500"/>
              </a:lnSpc>
            </a:pPr>
            <a:r>
              <a:rPr lang="en-US" altLang="zh-CN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——2017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年</a:t>
            </a:r>
            <a:r>
              <a:rPr lang="en-US" altLang="zh-CN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5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月，大学生李文星因网上求职掉入传销陷阱。蓝鲸游戏引起世界各国封杀。</a:t>
            </a:r>
            <a:endParaRPr lang="en-US" altLang="zh-CN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4500"/>
              </a:lnSpc>
            </a:pPr>
            <a:r>
              <a:rPr lang="en-US" altLang="zh-CN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——2018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年，儿童邪典视频。</a:t>
            </a:r>
            <a:endParaRPr lang="zh-CN" altLang="en-US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2" y="1500174"/>
            <a:ext cx="9144000" cy="435771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65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　</a:t>
            </a:r>
            <a:r>
              <a:rPr lang="zh-CN" alt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　    世界发展离不开网络</a:t>
            </a:r>
            <a:endParaRPr lang="en-US" altLang="zh-CN" sz="4400" b="1" dirty="0" smtClean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  <a:p>
            <a:pPr>
              <a:lnSpc>
                <a:spcPts val="6500"/>
              </a:lnSpc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    共同关注网络安全和信息安全</a:t>
            </a:r>
            <a:endParaRPr lang="zh-CN" altLang="en-US" sz="4400" b="1" dirty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857364"/>
            <a:ext cx="7901014" cy="428628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不连接不明无线网络</a:t>
            </a:r>
            <a:endParaRPr lang="en-US" altLang="zh-CN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4000"/>
              </a:lnSpc>
            </a:pP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不点击不明短信链接、网页链接</a:t>
            </a:r>
            <a:endParaRPr lang="en-US" altLang="zh-CN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4000"/>
              </a:lnSpc>
            </a:pP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不扫不明二维码，不泄露自己的付款二维码</a:t>
            </a:r>
            <a:endParaRPr lang="en-US" altLang="zh-CN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4000"/>
              </a:lnSpc>
            </a:pP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不沉迷网络游戏</a:t>
            </a:r>
            <a:endParaRPr lang="en-US" altLang="zh-CN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4000"/>
              </a:lnSpc>
            </a:pP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不约见网友</a:t>
            </a:r>
            <a:endParaRPr lang="en-US" altLang="zh-CN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4000"/>
              </a:lnSpc>
            </a:pP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建立自己的密码规则，定期更改密码</a:t>
            </a:r>
            <a:endParaRPr lang="en-US" altLang="zh-CN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4000"/>
              </a:lnSpc>
            </a:pP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定期更新清理，定期备份资料</a:t>
            </a:r>
            <a:endParaRPr lang="en-US" altLang="zh-CN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7158" y="78580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一、养成良好的网络安全行为习惯</a:t>
            </a:r>
            <a:endParaRPr lang="zh-CN" altLang="en-US" sz="3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" y="1643050"/>
            <a:ext cx="9144000" cy="450059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6500"/>
              </a:lnSpc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 物无美恶，过则为灾。</a:t>
            </a:r>
            <a:endParaRPr lang="en-US" altLang="zh-CN" sz="5400" b="1" dirty="0" smtClean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  <a:p>
            <a:pPr algn="ctr">
              <a:lnSpc>
                <a:spcPts val="6500"/>
              </a:lnSpc>
              <a:defRPr/>
            </a:pPr>
            <a:endParaRPr lang="zh-CN" altLang="en-US" sz="5400" b="1" dirty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928802"/>
            <a:ext cx="7901014" cy="3857652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不诽谤、侮辱他人</a:t>
            </a:r>
            <a:endParaRPr lang="en-US" altLang="zh-CN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4000"/>
              </a:lnSpc>
            </a:pP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不发布淫秽色情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信息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不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实信息</a:t>
            </a:r>
            <a:endParaRPr lang="en-US" altLang="zh-CN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4000"/>
              </a:lnSpc>
            </a:pP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不编造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、不宣扬涉恐、涉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爆信息</a:t>
            </a:r>
            <a:endParaRPr lang="en-US" altLang="zh-CN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4000"/>
              </a:lnSpc>
            </a:pP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不编篡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、不传播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谣言、政治敏感信息</a:t>
            </a:r>
            <a:endParaRPr lang="en-US" altLang="zh-CN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4000"/>
              </a:lnSpc>
            </a:pP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不使用非法软件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，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不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制作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诈骗网站</a:t>
            </a:r>
            <a:endParaRPr lang="en-US" altLang="zh-CN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4000"/>
              </a:lnSpc>
            </a:pP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不为</a:t>
            </a:r>
            <a:r>
              <a:rPr lang="zh-CN" altLang="en-US" sz="3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国外组织收集情报</a:t>
            </a:r>
            <a:endParaRPr lang="en-US" altLang="zh-CN" sz="3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7158" y="78580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二、提升网络法制水平和素养</a:t>
            </a:r>
            <a:endParaRPr lang="zh-CN" altLang="en-US" sz="3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2" y="1643050"/>
            <a:ext cx="9144000" cy="450059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6500"/>
              </a:lnSpc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 网络无限，行为有线。</a:t>
            </a:r>
            <a:endParaRPr lang="en-US" altLang="zh-CN" sz="5400" b="1" dirty="0" smtClean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  <a:p>
            <a:pPr algn="ctr">
              <a:lnSpc>
                <a:spcPts val="6500"/>
              </a:lnSpc>
              <a:defRPr/>
            </a:pPr>
            <a:endParaRPr lang="zh-CN" altLang="en-US" sz="5400" b="1" dirty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214446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三、</a:t>
            </a:r>
            <a:r>
              <a:rPr lang="en-US" altLang="zh-CN" sz="4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4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年反诈骗形势介绍</a:t>
            </a:r>
            <a:endParaRPr lang="zh-CN" altLang="en-US" sz="40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标题 7"/>
          <p:cNvSpPr txBox="1">
            <a:spLocks/>
          </p:cNvSpPr>
          <p:nvPr/>
        </p:nvSpPr>
        <p:spPr>
          <a:xfrm>
            <a:off x="685800" y="20716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　　</a:t>
            </a:r>
            <a: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——</a:t>
            </a: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全市刑事诈骗警情均有大幅下降，与去年同期相比下降了</a:t>
            </a:r>
            <a: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9.3%</a:t>
            </a: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。</a:t>
            </a:r>
            <a:endParaRPr kumimoji="0" lang="zh-CN" altLang="en-US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标题 7"/>
          <p:cNvSpPr txBox="1">
            <a:spLocks/>
          </p:cNvSpPr>
          <p:nvPr/>
        </p:nvSpPr>
        <p:spPr>
          <a:xfrm>
            <a:off x="714348" y="3459173"/>
            <a:ext cx="7772400" cy="1112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      </a:t>
            </a:r>
            <a: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——</a:t>
            </a: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刑事</a:t>
            </a: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诈骗警情占刑事警情总数的</a:t>
            </a:r>
            <a: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47.9%</a:t>
            </a:r>
            <a:r>
              <a:rPr lang="zh-CN" altLang="en-US" sz="31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，较去年上升</a:t>
            </a:r>
            <a:r>
              <a:rPr lang="en-US" altLang="zh-CN" sz="31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12.3%</a:t>
            </a:r>
            <a:r>
              <a:rPr lang="zh-CN" altLang="en-US" sz="31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。</a:t>
            </a:r>
            <a:endParaRPr kumimoji="0" lang="zh-CN" altLang="en-US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标题 7"/>
          <p:cNvSpPr txBox="1">
            <a:spLocks/>
          </p:cNvSpPr>
          <p:nvPr/>
        </p:nvSpPr>
        <p:spPr>
          <a:xfrm>
            <a:off x="714348" y="4572008"/>
            <a:ext cx="7772400" cy="1112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      </a:t>
            </a:r>
            <a: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——</a:t>
            </a: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诈骗产业链遍布国外，受害群体涉及社会各阶层。</a:t>
            </a:r>
            <a:endParaRPr kumimoji="0" lang="zh-CN" altLang="en-US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" y="1857364"/>
            <a:ext cx="9144000" cy="421484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6500"/>
              </a:lnSpc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 反诈骗，你我同行！</a:t>
            </a:r>
            <a:endParaRPr lang="en-US" altLang="zh-CN" sz="5400" b="1" dirty="0" smtClean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  <a:p>
            <a:pPr algn="ctr">
              <a:lnSpc>
                <a:spcPts val="6500"/>
              </a:lnSpc>
              <a:defRPr/>
            </a:pPr>
            <a:endParaRPr lang="zh-CN" altLang="en-US" sz="5400" b="1" dirty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1071547"/>
            <a:ext cx="7772400" cy="1214446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四、如何防范诈骗？</a:t>
            </a:r>
            <a:endParaRPr lang="zh-CN" altLang="en-US" sz="40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标题 7"/>
          <p:cNvSpPr txBox="1">
            <a:spLocks/>
          </p:cNvSpPr>
          <p:nvPr/>
        </p:nvSpPr>
        <p:spPr>
          <a:xfrm>
            <a:off x="685800" y="20716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　　</a:t>
            </a:r>
            <a:r>
              <a:rPr kumimoji="0" lang="en-US" altLang="zh-CN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——</a:t>
            </a:r>
            <a:r>
              <a:rPr kumimoji="0" lang="zh-CN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五步换马心不跳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3071802" y="3429000"/>
            <a:ext cx="207170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169833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357299"/>
            <a:ext cx="2714644" cy="32919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标题 7"/>
          <p:cNvSpPr txBox="1">
            <a:spLocks/>
          </p:cNvSpPr>
          <p:nvPr/>
        </p:nvSpPr>
        <p:spPr>
          <a:xfrm>
            <a:off x="857224" y="4500570"/>
            <a:ext cx="7772400" cy="1112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　　　　</a:t>
            </a:r>
            <a:r>
              <a:rPr kumimoji="0" lang="zh-CN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五不、换码、心不慌</a:t>
            </a:r>
            <a:endParaRPr kumimoji="0" lang="zh-CN" altLang="en-US" sz="4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1819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7"/>
          <p:cNvSpPr txBox="1">
            <a:spLocks/>
          </p:cNvSpPr>
          <p:nvPr/>
        </p:nvSpPr>
        <p:spPr>
          <a:xfrm>
            <a:off x="2571736" y="1785926"/>
            <a:ext cx="4214842" cy="96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　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——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眼见不为实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00372"/>
            <a:ext cx="42862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t="62444"/>
          <a:stretch>
            <a:fillRect/>
          </a:stretch>
        </p:blipFill>
        <p:spPr bwMode="auto">
          <a:xfrm>
            <a:off x="2428860" y="3071810"/>
            <a:ext cx="4747543" cy="246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071810"/>
            <a:ext cx="414337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15001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 descr="C:\Documents and Settings\Administrator\桌面\ppt我市信息诈骗犯罪面临形势及打防工作情况报告\素材\u=259808272,1649928641&amp;fm=21&amp;gp=0.jpg"/>
          <p:cNvPicPr>
            <a:picLocks noChangeAspect="1" noChangeArrowheads="1"/>
          </p:cNvPicPr>
          <p:nvPr/>
        </p:nvPicPr>
        <p:blipFill>
          <a:blip r:embed="rId3"/>
          <a:srcRect l="7033" r="11732"/>
          <a:stretch>
            <a:fillRect/>
          </a:stretch>
        </p:blipFill>
        <p:spPr bwMode="auto">
          <a:xfrm>
            <a:off x="357158" y="3500438"/>
            <a:ext cx="3357586" cy="251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机票改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850" y="2786058"/>
            <a:ext cx="42481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http://images.rednet.cn/articleimage/2015/07/02/15530045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143248"/>
            <a:ext cx="3899200" cy="305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7"/>
          <p:cNvSpPr txBox="1">
            <a:spLocks/>
          </p:cNvSpPr>
          <p:nvPr/>
        </p:nvSpPr>
        <p:spPr>
          <a:xfrm>
            <a:off x="2571736" y="1714488"/>
            <a:ext cx="4214842" cy="96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　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——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耳听仍为</a:t>
            </a:r>
            <a:r>
              <a:rPr lang="zh-CN" altLang="en-US" sz="4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1905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7"/>
          <p:cNvSpPr txBox="1">
            <a:spLocks/>
          </p:cNvSpPr>
          <p:nvPr/>
        </p:nvSpPr>
        <p:spPr>
          <a:xfrm>
            <a:off x="3214678" y="1643050"/>
            <a:ext cx="3929090" cy="1112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　</a:t>
            </a:r>
            <a:r>
              <a:rPr lang="en-US" altLang="zh-CN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——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嘴巴不透露</a:t>
            </a:r>
          </a:p>
        </p:txBody>
      </p:sp>
      <p:pic>
        <p:nvPicPr>
          <p:cNvPr id="6" name="Picture 3" descr="C:\Documents and Settings\Administrator\桌面\ppt我市信息诈骗犯罪面临形势及打防工作情况报告\素材\7f3cdc466acf3b7e1b958c81a5b0070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00438"/>
            <a:ext cx="299878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冒充领导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36362"/>
            <a:ext cx="4214810" cy="302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2000"/>
          </a:schemeClr>
        </a:solidFill>
        <a:ln>
          <a:noFill/>
        </a:ln>
      </a:spPr>
      <a:bodyPr anchor="ctr"/>
      <a:lstStyle>
        <a:defPPr algn="ctr">
          <a:lnSpc>
            <a:spcPts val="8000"/>
          </a:lnSpc>
          <a:defRPr sz="5400" b="1" dirty="0" smtClean="0">
            <a:solidFill>
              <a:srgbClr val="FF0000"/>
            </a:solidFill>
            <a:latin typeface="Arial Black" panose="020B0A04020102020204" pitchFamily="34" charset="0"/>
            <a:ea typeface="微软雅黑" panose="020B0503020204020204" pitchFamily="34" charset="-122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330</Words>
  <PresentationFormat>全屏显示(4:3)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自定义设计方案</vt:lpstr>
      <vt:lpstr>4_自定义设计方案</vt:lpstr>
      <vt:lpstr>1_自定义设计方案</vt:lpstr>
      <vt:lpstr>2_自定义设计方案</vt:lpstr>
      <vt:lpstr>3_自定义设计方案</vt:lpstr>
      <vt:lpstr>2018年网络安全进校园</vt:lpstr>
      <vt:lpstr>幻灯片 2</vt:lpstr>
      <vt:lpstr>一、养成良好的网络安全行为习惯</vt:lpstr>
      <vt:lpstr>二、提升网络法制水平和素养</vt:lpstr>
      <vt:lpstr>三、2017年反诈骗形势介绍</vt:lpstr>
      <vt:lpstr>四、如何防范诈骗？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全国打击治理电信网络新型违法犯罪宣传月启动仪式</dc:title>
  <dc:creator>admin</dc:creator>
  <cp:lastModifiedBy>admin</cp:lastModifiedBy>
  <cp:revision>41</cp:revision>
  <dcterms:modified xsi:type="dcterms:W3CDTF">2018-03-08T02:58:11Z</dcterms:modified>
</cp:coreProperties>
</file>